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Ultra-Bold" charset="1" panose="000009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929" y="6353134"/>
            <a:ext cx="11013301" cy="2905166"/>
            <a:chOff x="0" y="0"/>
            <a:chExt cx="2312264" cy="609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2264" cy="609945"/>
            </a:xfrm>
            <a:custGeom>
              <a:avLst/>
              <a:gdLst/>
              <a:ahLst/>
              <a:cxnLst/>
              <a:rect r="r" b="b" t="t" l="l"/>
              <a:pathLst>
                <a:path h="609945" w="2312264">
                  <a:moveTo>
                    <a:pt x="70296" y="0"/>
                  </a:moveTo>
                  <a:lnTo>
                    <a:pt x="2241968" y="0"/>
                  </a:lnTo>
                  <a:cubicBezTo>
                    <a:pt x="2260612" y="0"/>
                    <a:pt x="2278492" y="7406"/>
                    <a:pt x="2291675" y="20589"/>
                  </a:cubicBezTo>
                  <a:cubicBezTo>
                    <a:pt x="2304858" y="33772"/>
                    <a:pt x="2312264" y="51652"/>
                    <a:pt x="2312264" y="70296"/>
                  </a:cubicBezTo>
                  <a:lnTo>
                    <a:pt x="2312264" y="539649"/>
                  </a:lnTo>
                  <a:cubicBezTo>
                    <a:pt x="2312264" y="558293"/>
                    <a:pt x="2304858" y="576173"/>
                    <a:pt x="2291675" y="589356"/>
                  </a:cubicBezTo>
                  <a:cubicBezTo>
                    <a:pt x="2278492" y="602539"/>
                    <a:pt x="2260612" y="609945"/>
                    <a:pt x="2241968" y="609945"/>
                  </a:cubicBezTo>
                  <a:lnTo>
                    <a:pt x="70296" y="609945"/>
                  </a:lnTo>
                  <a:cubicBezTo>
                    <a:pt x="31473" y="609945"/>
                    <a:pt x="0" y="578473"/>
                    <a:pt x="0" y="539649"/>
                  </a:cubicBezTo>
                  <a:lnTo>
                    <a:pt x="0" y="70296"/>
                  </a:lnTo>
                  <a:cubicBezTo>
                    <a:pt x="0" y="51652"/>
                    <a:pt x="7406" y="33772"/>
                    <a:pt x="20589" y="20589"/>
                  </a:cubicBezTo>
                  <a:cubicBezTo>
                    <a:pt x="33772" y="7406"/>
                    <a:pt x="51652" y="0"/>
                    <a:pt x="70296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12264" cy="676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63255" y="5262255"/>
            <a:ext cx="5024745" cy="5024745"/>
          </a:xfrm>
          <a:custGeom>
            <a:avLst/>
            <a:gdLst/>
            <a:ahLst/>
            <a:cxnLst/>
            <a:rect r="r" b="b" t="t" l="l"/>
            <a:pathLst>
              <a:path h="5024745" w="5024745">
                <a:moveTo>
                  <a:pt x="0" y="0"/>
                </a:moveTo>
                <a:lnTo>
                  <a:pt x="5024745" y="0"/>
                </a:lnTo>
                <a:lnTo>
                  <a:pt x="5024745" y="5024745"/>
                </a:lnTo>
                <a:lnTo>
                  <a:pt x="0" y="5024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224" y="1576599"/>
            <a:ext cx="11446663" cy="172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4"/>
              </a:lnSpc>
            </a:pPr>
            <a:r>
              <a:rPr lang="en-US" b="true" sz="636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SCIENCE IN PRACTICE PROJECT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60833" y="812482"/>
            <a:ext cx="839846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Indian Institute of Science Education and Research Bhopal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426932"/>
            <a:ext cx="3528409" cy="67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4"/>
              </a:lnSpc>
              <a:spcBef>
                <a:spcPct val="0"/>
              </a:spcBef>
            </a:pPr>
            <a:r>
              <a:rPr lang="en-US" b="true" sz="3710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57109" y="6552208"/>
            <a:ext cx="6240106" cy="244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3"/>
              </a:lnSpc>
            </a:pPr>
            <a:r>
              <a:rPr lang="en-US" sz="3459">
                <a:solidFill>
                  <a:srgbClr val="000A2E"/>
                </a:solidFill>
                <a:latin typeface="Poppins"/>
                <a:ea typeface="Poppins"/>
                <a:cs typeface="Poppins"/>
                <a:sym typeface="Poppins"/>
              </a:rPr>
              <a:t>Kunwar Arpit Singh, 22185</a:t>
            </a:r>
          </a:p>
          <a:p>
            <a:pPr algn="just">
              <a:lnSpc>
                <a:spcPts val="4843"/>
              </a:lnSpc>
            </a:pPr>
            <a:r>
              <a:rPr lang="en-US" sz="3459">
                <a:solidFill>
                  <a:srgbClr val="000A2E"/>
                </a:solidFill>
                <a:latin typeface="Poppins"/>
                <a:ea typeface="Poppins"/>
                <a:cs typeface="Poppins"/>
                <a:sym typeface="Poppins"/>
              </a:rPr>
              <a:t>Ankush Prakash, 22043</a:t>
            </a:r>
          </a:p>
          <a:p>
            <a:pPr algn="just">
              <a:lnSpc>
                <a:spcPts val="4843"/>
              </a:lnSpc>
            </a:pPr>
            <a:r>
              <a:rPr lang="en-US" sz="3459">
                <a:solidFill>
                  <a:srgbClr val="000A2E"/>
                </a:solidFill>
                <a:latin typeface="Poppins"/>
                <a:ea typeface="Poppins"/>
                <a:cs typeface="Poppins"/>
                <a:sym typeface="Poppins"/>
              </a:rPr>
              <a:t>Samba Siva Reddy T, 22276</a:t>
            </a:r>
          </a:p>
          <a:p>
            <a:pPr algn="just">
              <a:lnSpc>
                <a:spcPts val="4843"/>
              </a:lnSpc>
              <a:spcBef>
                <a:spcPct val="0"/>
              </a:spcBef>
            </a:pPr>
            <a:r>
              <a:rPr lang="en-US" sz="3459">
                <a:solidFill>
                  <a:srgbClr val="000A2E"/>
                </a:solidFill>
                <a:latin typeface="Poppins"/>
                <a:ea typeface="Poppins"/>
                <a:cs typeface="Poppins"/>
                <a:sym typeface="Poppins"/>
              </a:rPr>
              <a:t>Rudra Baunk, 22268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224" y="3413230"/>
            <a:ext cx="16988076" cy="70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Geospatial Analysis of Earthquake Data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3356" y="1166866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3" y="0"/>
                </a:lnTo>
                <a:lnTo>
                  <a:pt x="9155453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180" y="2363299"/>
            <a:ext cx="12257779" cy="6895001"/>
          </a:xfrm>
          <a:custGeom>
            <a:avLst/>
            <a:gdLst/>
            <a:ahLst/>
            <a:cxnLst/>
            <a:rect r="r" b="b" t="t" l="l"/>
            <a:pathLst>
              <a:path h="6895001" w="12257779">
                <a:moveTo>
                  <a:pt x="0" y="0"/>
                </a:moveTo>
                <a:lnTo>
                  <a:pt x="12257779" y="0"/>
                </a:lnTo>
                <a:lnTo>
                  <a:pt x="12257779" y="6895001"/>
                </a:lnTo>
                <a:lnTo>
                  <a:pt x="0" y="6895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67920" y="2827229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7920" y="3449776"/>
            <a:ext cx="500504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ghlight regions with dense seismic activity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9057"/>
            <a:ext cx="20535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EDA: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6332" y="596382"/>
            <a:ext cx="15784474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HEATMAP VISUALIZATION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67920" y="5048250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7920" y="5496942"/>
            <a:ext cx="5005044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Pacific R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 of Fire is the hottest zone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Eurasian plate belt also prominent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Useful for risk visualization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028426" y="1275832"/>
            <a:ext cx="8115574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3356" y="1166866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3" y="0"/>
                </a:lnTo>
                <a:lnTo>
                  <a:pt x="9155453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9057"/>
            <a:ext cx="1173922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CLUSTERING WITH K-MEANS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028426" y="1275832"/>
            <a:ext cx="8115574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503293"/>
            <a:ext cx="1173922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OPTIMAL K SELECTION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471" y="6351018"/>
            <a:ext cx="8630331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732290" y="3201162"/>
            <a:ext cx="8392125" cy="5423410"/>
          </a:xfrm>
          <a:custGeom>
            <a:avLst/>
            <a:gdLst/>
            <a:ahLst/>
            <a:cxnLst/>
            <a:rect r="r" b="b" t="t" l="l"/>
            <a:pathLst>
              <a:path h="5423410" w="8392125">
                <a:moveTo>
                  <a:pt x="0" y="0"/>
                </a:moveTo>
                <a:lnTo>
                  <a:pt x="8392125" y="0"/>
                </a:lnTo>
                <a:lnTo>
                  <a:pt x="8392125" y="5423411"/>
                </a:lnTo>
                <a:lnTo>
                  <a:pt x="0" y="5423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426" y="1337940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15766"/>
            <a:ext cx="9881082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natura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 patterns using Latitude, Longitude, Magnitude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4758" y="6588635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4758" y="7128386"/>
            <a:ext cx="835860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Clear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elbow at K = 4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Balanced complexity and intra-cluster variance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04741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906392"/>
            <a:ext cx="988108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Elbow Method to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determine optimal K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Compared inertia values for K = 1–10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3356" y="1166866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3" y="0"/>
                </a:lnTo>
                <a:lnTo>
                  <a:pt x="9155453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9057"/>
            <a:ext cx="1055059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CLUSTER INTERPRETATION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426" y="1275832"/>
            <a:ext cx="10232443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1974" y="2363299"/>
            <a:ext cx="12257779" cy="6895001"/>
          </a:xfrm>
          <a:custGeom>
            <a:avLst/>
            <a:gdLst/>
            <a:ahLst/>
            <a:cxnLst/>
            <a:rect r="r" b="b" t="t" l="l"/>
            <a:pathLst>
              <a:path h="6895001" w="12257779">
                <a:moveTo>
                  <a:pt x="0" y="0"/>
                </a:moveTo>
                <a:lnTo>
                  <a:pt x="12257779" y="0"/>
                </a:lnTo>
                <a:lnTo>
                  <a:pt x="12257779" y="6895001"/>
                </a:lnTo>
                <a:lnTo>
                  <a:pt x="0" y="6895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67920" y="3484353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0: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67920" y="1985753"/>
            <a:ext cx="535649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 four clusters align with major tectonic zones: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67920" y="3900279"/>
            <a:ext cx="500504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Paci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fic coast of the Americas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7920" y="5000302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1: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67920" y="5375825"/>
            <a:ext cx="500504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Western Paci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fic and Oceania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7920" y="6346801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2: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7920" y="8258174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3: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67920" y="6759070"/>
            <a:ext cx="535649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Eurasi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plate boundary (Alpide belt)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67920" y="8636000"/>
            <a:ext cx="519901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Mid-ocean ridges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diffuse zones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6178"/>
            <a:ext cx="7306971" cy="3442418"/>
            <a:chOff x="0" y="0"/>
            <a:chExt cx="1924470" cy="906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470" cy="906645"/>
            </a:xfrm>
            <a:custGeom>
              <a:avLst/>
              <a:gdLst/>
              <a:ahLst/>
              <a:cxnLst/>
              <a:rect r="r" b="b" t="t" l="l"/>
              <a:pathLst>
                <a:path h="906645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865324"/>
                  </a:lnTo>
                  <a:cubicBezTo>
                    <a:pt x="1924470" y="876283"/>
                    <a:pt x="1920116" y="886793"/>
                    <a:pt x="1912367" y="894542"/>
                  </a:cubicBezTo>
                  <a:cubicBezTo>
                    <a:pt x="1904618" y="902292"/>
                    <a:pt x="1894107" y="906645"/>
                    <a:pt x="1883148" y="906645"/>
                  </a:cubicBezTo>
                  <a:lnTo>
                    <a:pt x="41321" y="906645"/>
                  </a:lnTo>
                  <a:cubicBezTo>
                    <a:pt x="30362" y="906645"/>
                    <a:pt x="19852" y="902292"/>
                    <a:pt x="12103" y="894542"/>
                  </a:cubicBezTo>
                  <a:cubicBezTo>
                    <a:pt x="4354" y="886793"/>
                    <a:pt x="0" y="876283"/>
                    <a:pt x="0" y="865324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24470" cy="973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782" y="1523482"/>
            <a:ext cx="7306971" cy="3415114"/>
            <a:chOff x="0" y="0"/>
            <a:chExt cx="1924470" cy="8994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4470" cy="899454"/>
            </a:xfrm>
            <a:custGeom>
              <a:avLst/>
              <a:gdLst/>
              <a:ahLst/>
              <a:cxnLst/>
              <a:rect r="r" b="b" t="t" l="l"/>
              <a:pathLst>
                <a:path h="899454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858133"/>
                  </a:lnTo>
                  <a:cubicBezTo>
                    <a:pt x="1924470" y="869092"/>
                    <a:pt x="1920116" y="879602"/>
                    <a:pt x="1912367" y="887351"/>
                  </a:cubicBezTo>
                  <a:cubicBezTo>
                    <a:pt x="1904618" y="895100"/>
                    <a:pt x="1894107" y="899454"/>
                    <a:pt x="1883148" y="899454"/>
                  </a:cubicBezTo>
                  <a:lnTo>
                    <a:pt x="41321" y="899454"/>
                  </a:lnTo>
                  <a:cubicBezTo>
                    <a:pt x="30362" y="899454"/>
                    <a:pt x="19852" y="895100"/>
                    <a:pt x="12103" y="887351"/>
                  </a:cubicBezTo>
                  <a:cubicBezTo>
                    <a:pt x="4354" y="879602"/>
                    <a:pt x="0" y="869092"/>
                    <a:pt x="0" y="858133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24470" cy="96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6190" y="1749869"/>
            <a:ext cx="4551992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63271" y="1783330"/>
            <a:ext cx="45519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used: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0997" y="2229295"/>
            <a:ext cx="6542378" cy="253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24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Predict magnitude category:</a:t>
            </a:r>
          </a:p>
          <a:p>
            <a:pPr algn="l">
              <a:lnSpc>
                <a:spcPts val="5159"/>
              </a:lnSpc>
            </a:pPr>
            <a:r>
              <a:rPr lang="en-US" sz="24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Low: &lt;5.0</a:t>
            </a:r>
          </a:p>
          <a:p>
            <a:pPr algn="l">
              <a:lnSpc>
                <a:spcPts val="5159"/>
              </a:lnSpc>
            </a:pPr>
            <a:r>
              <a:rPr lang="en-US" sz="24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Medium: 5.0–7.0</a:t>
            </a:r>
          </a:p>
          <a:p>
            <a:pPr algn="l" marL="0" indent="0" lvl="0">
              <a:lnSpc>
                <a:spcPts val="5159"/>
              </a:lnSpc>
            </a:pPr>
            <a:r>
              <a:rPr lang="en-US" sz="24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High: ≥7.0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8078" y="2462780"/>
            <a:ext cx="654237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Depth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Latitude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Longitude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9057"/>
            <a:ext cx="1055059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PREDICTIVE MODELING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426" y="1294882"/>
            <a:ext cx="8832506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935272" y="5090996"/>
            <a:ext cx="841745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0"/>
              </a:lnSpc>
            </a:pPr>
            <a:r>
              <a:rPr lang="en-US" b="true" sz="3000">
                <a:solidFill>
                  <a:srgbClr val="FFBF00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Train-test split:</a:t>
            </a:r>
            <a:r>
              <a:rPr lang="en-US" sz="30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80–20, stratified.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035510"/>
            <a:ext cx="1055059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CLASS DISTRIBUTION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209574" y="6902285"/>
            <a:ext cx="7954066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2639826" y="6787961"/>
            <a:ext cx="12675438" cy="332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8"/>
              </a:lnSpc>
            </a:pPr>
            <a:r>
              <a:rPr lang="en-US" sz="2501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After preprocessing:</a:t>
            </a:r>
          </a:p>
          <a:p>
            <a:pPr algn="l">
              <a:lnSpc>
                <a:spcPts val="5378"/>
              </a:lnSpc>
            </a:pPr>
            <a:r>
              <a:rPr lang="en-US" sz="2501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Medium: 22,494</a:t>
            </a:r>
          </a:p>
          <a:p>
            <a:pPr algn="l">
              <a:lnSpc>
                <a:spcPts val="5378"/>
              </a:lnSpc>
            </a:pPr>
            <a:r>
              <a:rPr lang="en-US" sz="2501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High: 738</a:t>
            </a:r>
          </a:p>
          <a:p>
            <a:pPr algn="l">
              <a:lnSpc>
                <a:spcPts val="5378"/>
              </a:lnSpc>
            </a:pPr>
            <a:r>
              <a:rPr lang="en-US" sz="2501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Low: 0 (none remain after filtering)</a:t>
            </a:r>
          </a:p>
          <a:p>
            <a:pPr algn="ctr" marL="0" indent="0" lvl="0">
              <a:lnSpc>
                <a:spcPts val="5378"/>
              </a:lnSpc>
            </a:pPr>
            <a:r>
              <a:rPr lang="en-US" sz="2501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Severe imbalance affects model learning.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6178"/>
            <a:ext cx="7306971" cy="3767831"/>
            <a:chOff x="0" y="0"/>
            <a:chExt cx="1924470" cy="992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470" cy="992351"/>
            </a:xfrm>
            <a:custGeom>
              <a:avLst/>
              <a:gdLst/>
              <a:ahLst/>
              <a:cxnLst/>
              <a:rect r="r" b="b" t="t" l="l"/>
              <a:pathLst>
                <a:path h="992351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51029"/>
                  </a:lnTo>
                  <a:cubicBezTo>
                    <a:pt x="1924470" y="961988"/>
                    <a:pt x="1920116" y="972498"/>
                    <a:pt x="1912367" y="980248"/>
                  </a:cubicBezTo>
                  <a:cubicBezTo>
                    <a:pt x="1904618" y="987997"/>
                    <a:pt x="1894107" y="992351"/>
                    <a:pt x="1883148" y="992351"/>
                  </a:cubicBezTo>
                  <a:lnTo>
                    <a:pt x="41321" y="992351"/>
                  </a:lnTo>
                  <a:cubicBezTo>
                    <a:pt x="30362" y="992351"/>
                    <a:pt x="19852" y="987997"/>
                    <a:pt x="12103" y="980248"/>
                  </a:cubicBezTo>
                  <a:cubicBezTo>
                    <a:pt x="4354" y="972498"/>
                    <a:pt x="0" y="961988"/>
                    <a:pt x="0" y="951029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24470" cy="105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782" y="1523482"/>
            <a:ext cx="7306971" cy="3740527"/>
            <a:chOff x="0" y="0"/>
            <a:chExt cx="1924470" cy="98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4470" cy="985159"/>
            </a:xfrm>
            <a:custGeom>
              <a:avLst/>
              <a:gdLst/>
              <a:ahLst/>
              <a:cxnLst/>
              <a:rect r="r" b="b" t="t" l="l"/>
              <a:pathLst>
                <a:path h="985159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43838"/>
                  </a:lnTo>
                  <a:cubicBezTo>
                    <a:pt x="1924470" y="954797"/>
                    <a:pt x="1920116" y="965307"/>
                    <a:pt x="1912367" y="973057"/>
                  </a:cubicBezTo>
                  <a:cubicBezTo>
                    <a:pt x="1904618" y="980806"/>
                    <a:pt x="1894107" y="985159"/>
                    <a:pt x="1883148" y="985159"/>
                  </a:cubicBezTo>
                  <a:lnTo>
                    <a:pt x="41321" y="985159"/>
                  </a:lnTo>
                  <a:cubicBezTo>
                    <a:pt x="18500" y="985159"/>
                    <a:pt x="0" y="966659"/>
                    <a:pt x="0" y="943838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24470" cy="105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41" y="586857"/>
            <a:ext cx="12705859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BASELINE RANDOM FOREST MODEL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426" y="1294882"/>
            <a:ext cx="11064218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88292" y="6193776"/>
            <a:ext cx="8797489" cy="2738746"/>
          </a:xfrm>
          <a:custGeom>
            <a:avLst/>
            <a:gdLst/>
            <a:ahLst/>
            <a:cxnLst/>
            <a:rect r="r" b="b" t="t" l="l"/>
            <a:pathLst>
              <a:path h="2738746" w="8797489">
                <a:moveTo>
                  <a:pt x="0" y="0"/>
                </a:moveTo>
                <a:lnTo>
                  <a:pt x="8797490" y="0"/>
                </a:lnTo>
                <a:lnTo>
                  <a:pt x="8797490" y="2738746"/>
                </a:lnTo>
                <a:lnTo>
                  <a:pt x="0" y="2738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4" t="-15024" r="-2635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82143" y="5492609"/>
            <a:ext cx="5133120" cy="4141081"/>
          </a:xfrm>
          <a:custGeom>
            <a:avLst/>
            <a:gdLst/>
            <a:ahLst/>
            <a:cxnLst/>
            <a:rect r="r" b="b" t="t" l="l"/>
            <a:pathLst>
              <a:path h="4141081" w="5133120">
                <a:moveTo>
                  <a:pt x="0" y="0"/>
                </a:moveTo>
                <a:lnTo>
                  <a:pt x="5133121" y="0"/>
                </a:lnTo>
                <a:lnTo>
                  <a:pt x="5133121" y="4141081"/>
                </a:lnTo>
                <a:lnTo>
                  <a:pt x="0" y="4141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9699" y="1783330"/>
            <a:ext cx="6293676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Performance: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3271" y="1783330"/>
            <a:ext cx="45519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0997" y="2562830"/>
            <a:ext cx="654237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Accuracy: 96.73%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Accuracy is misleading due to imbalance.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8078" y="2441816"/>
            <a:ext cx="6542378" cy="268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Model predicts medium class extremely well</a:t>
            </a:r>
          </a:p>
          <a:p>
            <a:pPr algn="l" marL="431801" indent="-215900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Completely fails to identify high-magnitude earthquakes</a:t>
            </a:r>
          </a:p>
          <a:p>
            <a:pPr algn="l" marL="431801" indent="-215900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No low-magnitude examples in test set</a:t>
            </a:r>
          </a:p>
          <a:p>
            <a:pPr algn="l" marL="431801" indent="-215900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Need better handling of rare events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6178"/>
            <a:ext cx="7306971" cy="3767831"/>
            <a:chOff x="0" y="0"/>
            <a:chExt cx="1924470" cy="992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470" cy="992351"/>
            </a:xfrm>
            <a:custGeom>
              <a:avLst/>
              <a:gdLst/>
              <a:ahLst/>
              <a:cxnLst/>
              <a:rect r="r" b="b" t="t" l="l"/>
              <a:pathLst>
                <a:path h="992351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51029"/>
                  </a:lnTo>
                  <a:cubicBezTo>
                    <a:pt x="1924470" y="961988"/>
                    <a:pt x="1920116" y="972498"/>
                    <a:pt x="1912367" y="980248"/>
                  </a:cubicBezTo>
                  <a:cubicBezTo>
                    <a:pt x="1904618" y="987997"/>
                    <a:pt x="1894107" y="992351"/>
                    <a:pt x="1883148" y="992351"/>
                  </a:cubicBezTo>
                  <a:lnTo>
                    <a:pt x="41321" y="992351"/>
                  </a:lnTo>
                  <a:cubicBezTo>
                    <a:pt x="30362" y="992351"/>
                    <a:pt x="19852" y="987997"/>
                    <a:pt x="12103" y="980248"/>
                  </a:cubicBezTo>
                  <a:cubicBezTo>
                    <a:pt x="4354" y="972498"/>
                    <a:pt x="0" y="961988"/>
                    <a:pt x="0" y="951029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24470" cy="105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782" y="1523482"/>
            <a:ext cx="7306971" cy="3740527"/>
            <a:chOff x="0" y="0"/>
            <a:chExt cx="1924470" cy="98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4470" cy="985159"/>
            </a:xfrm>
            <a:custGeom>
              <a:avLst/>
              <a:gdLst/>
              <a:ahLst/>
              <a:cxnLst/>
              <a:rect r="r" b="b" t="t" l="l"/>
              <a:pathLst>
                <a:path h="985159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43838"/>
                  </a:lnTo>
                  <a:cubicBezTo>
                    <a:pt x="1924470" y="954797"/>
                    <a:pt x="1920116" y="965307"/>
                    <a:pt x="1912367" y="973057"/>
                  </a:cubicBezTo>
                  <a:cubicBezTo>
                    <a:pt x="1904618" y="980806"/>
                    <a:pt x="1894107" y="985159"/>
                    <a:pt x="1883148" y="985159"/>
                  </a:cubicBezTo>
                  <a:lnTo>
                    <a:pt x="41321" y="985159"/>
                  </a:lnTo>
                  <a:cubicBezTo>
                    <a:pt x="18500" y="985159"/>
                    <a:pt x="0" y="966659"/>
                    <a:pt x="0" y="943838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24470" cy="105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621" y="607178"/>
            <a:ext cx="1270585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4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IMPROVING IMBALANCE WITH SMOTE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306" y="1324728"/>
            <a:ext cx="11042772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0301" y="6141969"/>
            <a:ext cx="8523769" cy="2756041"/>
          </a:xfrm>
          <a:custGeom>
            <a:avLst/>
            <a:gdLst/>
            <a:ahLst/>
            <a:cxnLst/>
            <a:rect r="r" b="b" t="t" l="l"/>
            <a:pathLst>
              <a:path h="2756041" w="8523769">
                <a:moveTo>
                  <a:pt x="0" y="0"/>
                </a:moveTo>
                <a:lnTo>
                  <a:pt x="8523769" y="0"/>
                </a:lnTo>
                <a:lnTo>
                  <a:pt x="8523769" y="2756041"/>
                </a:lnTo>
                <a:lnTo>
                  <a:pt x="0" y="275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72" t="-13789" r="-30412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4950" y="5530709"/>
            <a:ext cx="4746931" cy="3829527"/>
          </a:xfrm>
          <a:custGeom>
            <a:avLst/>
            <a:gdLst/>
            <a:ahLst/>
            <a:cxnLst/>
            <a:rect r="r" b="b" t="t" l="l"/>
            <a:pathLst>
              <a:path h="3829527" w="4746931">
                <a:moveTo>
                  <a:pt x="0" y="0"/>
                </a:moveTo>
                <a:lnTo>
                  <a:pt x="4746931" y="0"/>
                </a:lnTo>
                <a:lnTo>
                  <a:pt x="4746931" y="3829527"/>
                </a:lnTo>
                <a:lnTo>
                  <a:pt x="0" y="3829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34950" y="1581647"/>
            <a:ext cx="45519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4970" y="1700392"/>
            <a:ext cx="6542378" cy="332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SMOTE is applied to training data:</a:t>
            </a:r>
          </a:p>
          <a:p>
            <a:pPr algn="l">
              <a:lnSpc>
                <a:spcPts val="5374"/>
              </a:lnSpc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Medium: 17,995 → 17,995</a:t>
            </a:r>
          </a:p>
          <a:p>
            <a:pPr algn="l">
              <a:lnSpc>
                <a:spcPts val="5374"/>
              </a:lnSpc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• High: 590 → 17,995 (synthetically balanced)</a:t>
            </a:r>
          </a:p>
          <a:p>
            <a:pPr algn="l">
              <a:lnSpc>
                <a:spcPts val="5374"/>
              </a:lnSpc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Accuracy: 87.24%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68078" y="2308722"/>
            <a:ext cx="6542378" cy="271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29" indent="-183514" lvl="1">
              <a:lnSpc>
                <a:spcPts val="3654"/>
              </a:lnSpc>
              <a:buFont typeface="Arial"/>
              <a:buChar char="•"/>
            </a:pPr>
            <a:r>
              <a:rPr lang="en-US" sz="16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model now detects some high-magnitude earthquakes</a:t>
            </a:r>
          </a:p>
          <a:p>
            <a:pPr algn="l" marL="367029" indent="-183514" lvl="1">
              <a:lnSpc>
                <a:spcPts val="3654"/>
              </a:lnSpc>
              <a:buFont typeface="Arial"/>
              <a:buChar char="•"/>
            </a:pPr>
            <a:r>
              <a:rPr lang="en-US" sz="16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Precision for high class remains low due to oversampling</a:t>
            </a:r>
          </a:p>
          <a:p>
            <a:pPr algn="l" marL="367029" indent="-183514" lvl="1">
              <a:lnSpc>
                <a:spcPts val="3654"/>
              </a:lnSpc>
              <a:buFont typeface="Arial"/>
              <a:buChar char="•"/>
            </a:pPr>
            <a:r>
              <a:rPr lang="en-US" sz="16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Medium class performance drops slightly</a:t>
            </a:r>
          </a:p>
          <a:p>
            <a:pPr algn="l" marL="367029" indent="-183514" lvl="1">
              <a:lnSpc>
                <a:spcPts val="3654"/>
              </a:lnSpc>
              <a:buFont typeface="Arial"/>
              <a:buChar char="•"/>
            </a:pPr>
            <a:r>
              <a:rPr lang="en-US" sz="1699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Overall accuracy decreases, but high-class learning improves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635500" y="9709296"/>
            <a:ext cx="901700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Trade-off: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etter minority detection vs. Overall Accuracy.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6178"/>
            <a:ext cx="7306971" cy="3767831"/>
            <a:chOff x="0" y="0"/>
            <a:chExt cx="1924470" cy="992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470" cy="992351"/>
            </a:xfrm>
            <a:custGeom>
              <a:avLst/>
              <a:gdLst/>
              <a:ahLst/>
              <a:cxnLst/>
              <a:rect r="r" b="b" t="t" l="l"/>
              <a:pathLst>
                <a:path h="992351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51029"/>
                  </a:lnTo>
                  <a:cubicBezTo>
                    <a:pt x="1924470" y="961988"/>
                    <a:pt x="1920116" y="972498"/>
                    <a:pt x="1912367" y="980248"/>
                  </a:cubicBezTo>
                  <a:cubicBezTo>
                    <a:pt x="1904618" y="987997"/>
                    <a:pt x="1894107" y="992351"/>
                    <a:pt x="1883148" y="992351"/>
                  </a:cubicBezTo>
                  <a:lnTo>
                    <a:pt x="41321" y="992351"/>
                  </a:lnTo>
                  <a:cubicBezTo>
                    <a:pt x="30362" y="992351"/>
                    <a:pt x="19852" y="987997"/>
                    <a:pt x="12103" y="980248"/>
                  </a:cubicBezTo>
                  <a:cubicBezTo>
                    <a:pt x="4354" y="972498"/>
                    <a:pt x="0" y="961988"/>
                    <a:pt x="0" y="951029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24470" cy="105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782" y="1523482"/>
            <a:ext cx="7306971" cy="3740527"/>
            <a:chOff x="0" y="0"/>
            <a:chExt cx="1924470" cy="98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4470" cy="985159"/>
            </a:xfrm>
            <a:custGeom>
              <a:avLst/>
              <a:gdLst/>
              <a:ahLst/>
              <a:cxnLst/>
              <a:rect r="r" b="b" t="t" l="l"/>
              <a:pathLst>
                <a:path h="985159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43838"/>
                  </a:lnTo>
                  <a:cubicBezTo>
                    <a:pt x="1924470" y="954797"/>
                    <a:pt x="1920116" y="965307"/>
                    <a:pt x="1912367" y="973057"/>
                  </a:cubicBezTo>
                  <a:cubicBezTo>
                    <a:pt x="1904618" y="980806"/>
                    <a:pt x="1894107" y="985159"/>
                    <a:pt x="1883148" y="985159"/>
                  </a:cubicBezTo>
                  <a:lnTo>
                    <a:pt x="41321" y="985159"/>
                  </a:lnTo>
                  <a:cubicBezTo>
                    <a:pt x="18500" y="985159"/>
                    <a:pt x="0" y="966659"/>
                    <a:pt x="0" y="943838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24470" cy="105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47" y="468801"/>
            <a:ext cx="12705859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HYPERPARAMETER TUNING ON BASELINE MODEL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47" y="1011091"/>
            <a:ext cx="10643607" cy="17609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88292" y="6496593"/>
            <a:ext cx="8797489" cy="2133113"/>
          </a:xfrm>
          <a:custGeom>
            <a:avLst/>
            <a:gdLst/>
            <a:ahLst/>
            <a:cxnLst/>
            <a:rect r="r" b="b" t="t" l="l"/>
            <a:pathLst>
              <a:path h="2133113" w="8797489">
                <a:moveTo>
                  <a:pt x="0" y="0"/>
                </a:moveTo>
                <a:lnTo>
                  <a:pt x="8797490" y="0"/>
                </a:lnTo>
                <a:lnTo>
                  <a:pt x="8797490" y="2133113"/>
                </a:lnTo>
                <a:lnTo>
                  <a:pt x="0" y="2133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46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72707" y="5492609"/>
            <a:ext cx="5133120" cy="4141081"/>
          </a:xfrm>
          <a:custGeom>
            <a:avLst/>
            <a:gdLst/>
            <a:ahLst/>
            <a:cxnLst/>
            <a:rect r="r" b="b" t="t" l="l"/>
            <a:pathLst>
              <a:path h="4141081" w="5133120">
                <a:moveTo>
                  <a:pt x="0" y="0"/>
                </a:moveTo>
                <a:lnTo>
                  <a:pt x="5133121" y="0"/>
                </a:lnTo>
                <a:lnTo>
                  <a:pt x="5133121" y="4141081"/>
                </a:lnTo>
                <a:lnTo>
                  <a:pt x="0" y="4141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58524" y="1623823"/>
            <a:ext cx="6447323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Parameters Found: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3271" y="1783330"/>
            <a:ext cx="45519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4817" y="2562830"/>
            <a:ext cx="4754737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n_estimators = 150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max_depth = 10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class_weight = balanced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8078" y="2498966"/>
            <a:ext cx="6542378" cy="242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3225"/>
              </a:lnSpc>
              <a:buFont typeface="Arial"/>
              <a:buChar char="•"/>
            </a:pPr>
            <a:r>
              <a:rPr lang="en-US" sz="15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tuned model becomes more sensitive to the minority class.</a:t>
            </a:r>
          </a:p>
          <a:p>
            <a:pPr algn="l" marL="323853" indent="-161927" lvl="1">
              <a:lnSpc>
                <a:spcPts val="3225"/>
              </a:lnSpc>
              <a:buFont typeface="Arial"/>
              <a:buChar char="•"/>
            </a:pPr>
            <a:r>
              <a:rPr lang="en-US" sz="15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High-magnitude recall increases from 0 to ~19%, showing the effect of class weighting.</a:t>
            </a:r>
          </a:p>
          <a:p>
            <a:pPr algn="l" marL="323853" indent="-161927" lvl="1">
              <a:lnSpc>
                <a:spcPts val="3225"/>
              </a:lnSpc>
              <a:buFont typeface="Arial"/>
              <a:buChar char="•"/>
            </a:pPr>
            <a:r>
              <a:rPr lang="en-US" sz="15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However, overall accuracy drops to ~83% and medium-class errors increase, indicating an aggressive shift in the decision boundary.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96178"/>
            <a:ext cx="7306971" cy="3767831"/>
            <a:chOff x="0" y="0"/>
            <a:chExt cx="1924470" cy="992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24470" cy="992351"/>
            </a:xfrm>
            <a:custGeom>
              <a:avLst/>
              <a:gdLst/>
              <a:ahLst/>
              <a:cxnLst/>
              <a:rect r="r" b="b" t="t" l="l"/>
              <a:pathLst>
                <a:path h="992351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51029"/>
                  </a:lnTo>
                  <a:cubicBezTo>
                    <a:pt x="1924470" y="961988"/>
                    <a:pt x="1920116" y="972498"/>
                    <a:pt x="1912367" y="980248"/>
                  </a:cubicBezTo>
                  <a:cubicBezTo>
                    <a:pt x="1904618" y="987997"/>
                    <a:pt x="1894107" y="992351"/>
                    <a:pt x="1883148" y="992351"/>
                  </a:cubicBezTo>
                  <a:lnTo>
                    <a:pt x="41321" y="992351"/>
                  </a:lnTo>
                  <a:cubicBezTo>
                    <a:pt x="30362" y="992351"/>
                    <a:pt x="19852" y="987997"/>
                    <a:pt x="12103" y="980248"/>
                  </a:cubicBezTo>
                  <a:cubicBezTo>
                    <a:pt x="4354" y="972498"/>
                    <a:pt x="0" y="961988"/>
                    <a:pt x="0" y="951029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924470" cy="105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5782" y="1523482"/>
            <a:ext cx="7306971" cy="3740527"/>
            <a:chOff x="0" y="0"/>
            <a:chExt cx="1924470" cy="9851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4470" cy="985159"/>
            </a:xfrm>
            <a:custGeom>
              <a:avLst/>
              <a:gdLst/>
              <a:ahLst/>
              <a:cxnLst/>
              <a:rect r="r" b="b" t="t" l="l"/>
              <a:pathLst>
                <a:path h="985159" w="1924470">
                  <a:moveTo>
                    <a:pt x="41321" y="0"/>
                  </a:moveTo>
                  <a:lnTo>
                    <a:pt x="1883148" y="0"/>
                  </a:lnTo>
                  <a:cubicBezTo>
                    <a:pt x="1894107" y="0"/>
                    <a:pt x="1904618" y="4354"/>
                    <a:pt x="1912367" y="12103"/>
                  </a:cubicBezTo>
                  <a:cubicBezTo>
                    <a:pt x="1920116" y="19852"/>
                    <a:pt x="1924470" y="30362"/>
                    <a:pt x="1924470" y="41321"/>
                  </a:cubicBezTo>
                  <a:lnTo>
                    <a:pt x="1924470" y="943838"/>
                  </a:lnTo>
                  <a:cubicBezTo>
                    <a:pt x="1924470" y="954797"/>
                    <a:pt x="1920116" y="965307"/>
                    <a:pt x="1912367" y="973057"/>
                  </a:cubicBezTo>
                  <a:cubicBezTo>
                    <a:pt x="1904618" y="980806"/>
                    <a:pt x="1894107" y="985159"/>
                    <a:pt x="1883148" y="985159"/>
                  </a:cubicBezTo>
                  <a:lnTo>
                    <a:pt x="41321" y="985159"/>
                  </a:lnTo>
                  <a:cubicBezTo>
                    <a:pt x="18500" y="985159"/>
                    <a:pt x="0" y="966659"/>
                    <a:pt x="0" y="943838"/>
                  </a:cubicBezTo>
                  <a:lnTo>
                    <a:pt x="0" y="41321"/>
                  </a:lnTo>
                  <a:cubicBezTo>
                    <a:pt x="0" y="30362"/>
                    <a:pt x="4354" y="19852"/>
                    <a:pt x="12103" y="12103"/>
                  </a:cubicBezTo>
                  <a:cubicBezTo>
                    <a:pt x="19852" y="4354"/>
                    <a:pt x="30362" y="0"/>
                    <a:pt x="41321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24470" cy="1051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47" y="558336"/>
            <a:ext cx="12705859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b="true" sz="32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HYPERPARAMETER TUNING ON SMOTE-AUGMENTED DATA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47" y="1011091"/>
            <a:ext cx="10643607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88292" y="6496593"/>
            <a:ext cx="8797489" cy="2056413"/>
          </a:xfrm>
          <a:custGeom>
            <a:avLst/>
            <a:gdLst/>
            <a:ahLst/>
            <a:cxnLst/>
            <a:rect r="r" b="b" t="t" l="l"/>
            <a:pathLst>
              <a:path h="2056413" w="8797489">
                <a:moveTo>
                  <a:pt x="0" y="0"/>
                </a:moveTo>
                <a:lnTo>
                  <a:pt x="8797490" y="0"/>
                </a:lnTo>
                <a:lnTo>
                  <a:pt x="8797490" y="2056413"/>
                </a:lnTo>
                <a:lnTo>
                  <a:pt x="0" y="205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72707" y="5454259"/>
            <a:ext cx="5133120" cy="4141081"/>
          </a:xfrm>
          <a:custGeom>
            <a:avLst/>
            <a:gdLst/>
            <a:ahLst/>
            <a:cxnLst/>
            <a:rect r="r" b="b" t="t" l="l"/>
            <a:pathLst>
              <a:path h="4141081" w="5133120">
                <a:moveTo>
                  <a:pt x="0" y="0"/>
                </a:moveTo>
                <a:lnTo>
                  <a:pt x="5133121" y="0"/>
                </a:lnTo>
                <a:lnTo>
                  <a:pt x="5133121" y="4141081"/>
                </a:lnTo>
                <a:lnTo>
                  <a:pt x="0" y="4141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58524" y="1623823"/>
            <a:ext cx="6447323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Parameters Found: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3271" y="1783330"/>
            <a:ext cx="455199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4817" y="2562830"/>
            <a:ext cx="4754737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n_estimators = 150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max_depth = None</a:t>
            </a:r>
          </a:p>
          <a:p>
            <a:pPr algn="l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class_weight = balanced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8078" y="2489441"/>
            <a:ext cx="6542378" cy="254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3" indent="-172721" lvl="1">
              <a:lnSpc>
                <a:spcPts val="3440"/>
              </a:lnSpc>
              <a:buFont typeface="Arial"/>
              <a:buChar char="•"/>
            </a:pPr>
            <a:r>
              <a:rPr lang="en-US" sz="16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Tuning + SMOTE produces the most stable and reliable classifier.</a:t>
            </a:r>
          </a:p>
          <a:p>
            <a:pPr algn="l" marL="345443" indent="-172721" lvl="1">
              <a:lnSpc>
                <a:spcPts val="3440"/>
              </a:lnSpc>
              <a:buFont typeface="Arial"/>
              <a:buChar char="•"/>
            </a:pPr>
            <a:r>
              <a:rPr lang="en-US" sz="16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High recall remains ~19%, but medium-class performance is restored compared to the pre-SMOTE tuned model.</a:t>
            </a:r>
          </a:p>
          <a:p>
            <a:pPr algn="l" marL="345443" indent="-172721" lvl="1">
              <a:lnSpc>
                <a:spcPts val="3440"/>
              </a:lnSpc>
              <a:buFont typeface="Arial"/>
              <a:buChar char="•"/>
            </a:pPr>
            <a:r>
              <a:rPr lang="en-US" sz="16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This model strikes the best trade-off between accuracy and minority-class detection.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426" y="1276149"/>
            <a:ext cx="12297031" cy="18732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2201" y="1706865"/>
            <a:ext cx="6966881" cy="4154003"/>
          </a:xfrm>
          <a:custGeom>
            <a:avLst/>
            <a:gdLst/>
            <a:ahLst/>
            <a:cxnLst/>
            <a:rect r="r" b="b" t="t" l="l"/>
            <a:pathLst>
              <a:path h="4154003" w="6966881">
                <a:moveTo>
                  <a:pt x="0" y="0"/>
                </a:moveTo>
                <a:lnTo>
                  <a:pt x="6966881" y="0"/>
                </a:lnTo>
                <a:lnTo>
                  <a:pt x="6966881" y="4154002"/>
                </a:lnTo>
                <a:lnTo>
                  <a:pt x="0" y="415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21863" y="6255052"/>
            <a:ext cx="7264858" cy="3605186"/>
          </a:xfrm>
          <a:custGeom>
            <a:avLst/>
            <a:gdLst/>
            <a:ahLst/>
            <a:cxnLst/>
            <a:rect r="r" b="b" t="t" l="l"/>
            <a:pathLst>
              <a:path h="3605186" w="7264858">
                <a:moveTo>
                  <a:pt x="0" y="0"/>
                </a:moveTo>
                <a:lnTo>
                  <a:pt x="7264858" y="0"/>
                </a:lnTo>
                <a:lnTo>
                  <a:pt x="7264858" y="3605186"/>
                </a:lnTo>
                <a:lnTo>
                  <a:pt x="0" y="3605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78738" y="1621140"/>
            <a:ext cx="455199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8738" y="2136759"/>
            <a:ext cx="7696730" cy="322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43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baseline model shows the highest accuracy, but this is misleading because it predicts only the majority class.</a:t>
            </a:r>
          </a:p>
          <a:p>
            <a:pPr algn="just" marL="431802" indent="-215901" lvl="1">
              <a:lnSpc>
                <a:spcPts val="4300"/>
              </a:lnSpc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models that attempt to detect high-magnitude earthquakes show lower accuracy, reflecting the trade-off between overall accuracy and minority-class detection.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68076"/>
            <a:ext cx="455199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F1 Score: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426" y="6706556"/>
            <a:ext cx="8750438" cy="31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974" indent="-208987" lvl="1">
              <a:lnSpc>
                <a:spcPts val="4162"/>
              </a:lnSpc>
              <a:buFont typeface="Arial"/>
              <a:buChar char="•"/>
            </a:pPr>
            <a:r>
              <a:rPr lang="en-US" sz="19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r>
              <a:rPr lang="en-US" sz="193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F1-scores for the medium class across all models indicate stable performance for the dominant class.</a:t>
            </a:r>
          </a:p>
          <a:p>
            <a:pPr algn="just" marL="417974" indent="-208987" lvl="1">
              <a:lnSpc>
                <a:spcPts val="4162"/>
              </a:lnSpc>
              <a:buFont typeface="Arial"/>
              <a:buChar char="•"/>
            </a:pPr>
            <a:r>
              <a:rPr lang="en-US" sz="193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high-magnitude F1-score remains low across all treatments due to rarity of events, but improves only in SMOTE-based models.</a:t>
            </a:r>
          </a:p>
          <a:p>
            <a:pPr algn="just" marL="417974" indent="-208987" lvl="1">
              <a:lnSpc>
                <a:spcPts val="4162"/>
              </a:lnSpc>
              <a:buFont typeface="Arial"/>
              <a:buChar char="•"/>
            </a:pPr>
            <a:r>
              <a:rPr lang="en-US" sz="193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tuned SMOTE model offers the best balance, preserving strong medium-class F1 while slightly improving high-class F1.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426" y="568124"/>
            <a:ext cx="14294437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F1-SCORE &amp; ACCURACY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426" y="1276149"/>
            <a:ext cx="12297031" cy="18732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71186" y="1706865"/>
            <a:ext cx="7434514" cy="3689378"/>
          </a:xfrm>
          <a:custGeom>
            <a:avLst/>
            <a:gdLst/>
            <a:ahLst/>
            <a:cxnLst/>
            <a:rect r="r" b="b" t="t" l="l"/>
            <a:pathLst>
              <a:path h="3689378" w="7434514">
                <a:moveTo>
                  <a:pt x="0" y="0"/>
                </a:moveTo>
                <a:lnTo>
                  <a:pt x="7434514" y="0"/>
                </a:lnTo>
                <a:lnTo>
                  <a:pt x="7434514" y="3689377"/>
                </a:lnTo>
                <a:lnTo>
                  <a:pt x="0" y="3689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6285" y="6334199"/>
            <a:ext cx="6999583" cy="3473543"/>
          </a:xfrm>
          <a:custGeom>
            <a:avLst/>
            <a:gdLst/>
            <a:ahLst/>
            <a:cxnLst/>
            <a:rect r="r" b="b" t="t" l="l"/>
            <a:pathLst>
              <a:path h="3473543" w="6999583">
                <a:moveTo>
                  <a:pt x="0" y="0"/>
                </a:moveTo>
                <a:lnTo>
                  <a:pt x="6999583" y="0"/>
                </a:lnTo>
                <a:lnTo>
                  <a:pt x="6999583" y="3473543"/>
                </a:lnTo>
                <a:lnTo>
                  <a:pt x="0" y="347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79138" y="1347465"/>
            <a:ext cx="455199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9138" y="1892466"/>
            <a:ext cx="7696730" cy="382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Precision for the high-magnitude class remains low across all models because rare-event detection leads to more false positives.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SMOTE increases the model’s tendency to predict high-magnitude events, which increases sensitivity but lowers precision.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Medium-class precision stays consistently high across all treatments, showing that the models remain reliable for the dominant class.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tuned SMOTE model maintains strong medium precision while slightly improving high-class precision compared to the pre-SMOTE tuned model.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33251"/>
            <a:ext cx="455199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Recall: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81232"/>
            <a:ext cx="8750438" cy="382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</a:t>
            </a:r>
            <a:r>
              <a:rPr lang="en-US" sz="15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-magnitude recall improves dramatically from 0% in the baseline model to around 19% when SMOTE is used, showing the model is finally able to detect rare events.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pre-SMOTE tuned model and</a:t>
            </a:r>
            <a:r>
              <a:rPr lang="en-US" sz="15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SMOTE-only model achieve similar recall for the high class, but with different levels of stability.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Medium-class recall decreases slightly in the SMOTE-only and tuned pre-SMOTE models due to the expansion of the high-class decision boundary.</a:t>
            </a:r>
          </a:p>
          <a:p>
            <a:pPr algn="just" marL="345439" indent="-172720" lvl="1">
              <a:lnSpc>
                <a:spcPts val="3439"/>
              </a:lnSpc>
              <a:buFont typeface="Arial"/>
              <a:buChar char="•"/>
            </a:pPr>
            <a:r>
              <a:rPr lang="en-US" sz="15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tuned SMOTE model restores medium recall while preserving improved high recall, making it the most balanced option.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426" y="568124"/>
            <a:ext cx="14294437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PRECISION &amp; RECALL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3328" y="4444993"/>
            <a:ext cx="676375" cy="676375"/>
          </a:xfrm>
          <a:custGeom>
            <a:avLst/>
            <a:gdLst/>
            <a:ahLst/>
            <a:cxnLst/>
            <a:rect r="r" b="b" t="t" l="l"/>
            <a:pathLst>
              <a:path h="676375" w="676375">
                <a:moveTo>
                  <a:pt x="0" y="0"/>
                </a:moveTo>
                <a:lnTo>
                  <a:pt x="676375" y="0"/>
                </a:lnTo>
                <a:lnTo>
                  <a:pt x="676375" y="676374"/>
                </a:lnTo>
                <a:lnTo>
                  <a:pt x="0" y="6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2780" y="5424438"/>
            <a:ext cx="676375" cy="676375"/>
          </a:xfrm>
          <a:custGeom>
            <a:avLst/>
            <a:gdLst/>
            <a:ahLst/>
            <a:cxnLst/>
            <a:rect r="r" b="b" t="t" l="l"/>
            <a:pathLst>
              <a:path h="676375" w="676375">
                <a:moveTo>
                  <a:pt x="0" y="0"/>
                </a:moveTo>
                <a:lnTo>
                  <a:pt x="676375" y="0"/>
                </a:lnTo>
                <a:lnTo>
                  <a:pt x="676375" y="676374"/>
                </a:lnTo>
                <a:lnTo>
                  <a:pt x="0" y="67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121907" y="5496673"/>
            <a:ext cx="7945909" cy="7523254"/>
          </a:xfrm>
          <a:custGeom>
            <a:avLst/>
            <a:gdLst/>
            <a:ahLst/>
            <a:cxnLst/>
            <a:rect r="r" b="b" t="t" l="l"/>
            <a:pathLst>
              <a:path h="7523254" w="7945909">
                <a:moveTo>
                  <a:pt x="7945909" y="0"/>
                </a:moveTo>
                <a:lnTo>
                  <a:pt x="0" y="0"/>
                </a:lnTo>
                <a:lnTo>
                  <a:pt x="0" y="7523254"/>
                </a:lnTo>
                <a:lnTo>
                  <a:pt x="7945909" y="7523254"/>
                </a:lnTo>
                <a:lnTo>
                  <a:pt x="7945909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2780" y="6311212"/>
            <a:ext cx="676375" cy="676375"/>
          </a:xfrm>
          <a:custGeom>
            <a:avLst/>
            <a:gdLst/>
            <a:ahLst/>
            <a:cxnLst/>
            <a:rect r="r" b="b" t="t" l="l"/>
            <a:pathLst>
              <a:path h="676375" w="676375">
                <a:moveTo>
                  <a:pt x="0" y="0"/>
                </a:moveTo>
                <a:lnTo>
                  <a:pt x="676375" y="0"/>
                </a:lnTo>
                <a:lnTo>
                  <a:pt x="676375" y="676374"/>
                </a:lnTo>
                <a:lnTo>
                  <a:pt x="0" y="676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71693" y="1462065"/>
            <a:ext cx="5763429" cy="5267466"/>
          </a:xfrm>
          <a:custGeom>
            <a:avLst/>
            <a:gdLst/>
            <a:ahLst/>
            <a:cxnLst/>
            <a:rect r="r" b="b" t="t" l="l"/>
            <a:pathLst>
              <a:path h="5267466" w="5763429">
                <a:moveTo>
                  <a:pt x="0" y="0"/>
                </a:moveTo>
                <a:lnTo>
                  <a:pt x="5763429" y="0"/>
                </a:lnTo>
                <a:lnTo>
                  <a:pt x="5763429" y="5267466"/>
                </a:lnTo>
                <a:lnTo>
                  <a:pt x="0" y="5267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55134" y="304282"/>
            <a:ext cx="5204166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8028" y="4468855"/>
            <a:ext cx="656470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Cleaning and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8028" y="5448300"/>
            <a:ext cx="506465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tory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8028" y="6335074"/>
            <a:ext cx="806840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eospatial and interactive visualizations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028426" y="1294882"/>
            <a:ext cx="6254160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409057"/>
            <a:ext cx="821465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3776" y="1954521"/>
            <a:ext cx="17399160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Goal:</a:t>
            </a: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 gl</a:t>
            </a:r>
            <a:r>
              <a:rPr lang="en-US" sz="3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obal earthquake data to identify spatial trends, clusters, and build a model to classify magnitude categories.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42682"/>
            <a:ext cx="3715015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</a:t>
            </a:r>
            <a:r>
              <a:rPr lang="en-US" b="true" sz="3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Components: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53328" y="7139986"/>
            <a:ext cx="676375" cy="676375"/>
          </a:xfrm>
          <a:custGeom>
            <a:avLst/>
            <a:gdLst/>
            <a:ahLst/>
            <a:cxnLst/>
            <a:rect r="r" b="b" t="t" l="l"/>
            <a:pathLst>
              <a:path h="676375" w="676375">
                <a:moveTo>
                  <a:pt x="0" y="0"/>
                </a:moveTo>
                <a:lnTo>
                  <a:pt x="676375" y="0"/>
                </a:lnTo>
                <a:lnTo>
                  <a:pt x="676375" y="676375"/>
                </a:lnTo>
                <a:lnTo>
                  <a:pt x="0" y="676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78028" y="7178136"/>
            <a:ext cx="391159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K-Means clustering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53328" y="8025911"/>
            <a:ext cx="676375" cy="676375"/>
          </a:xfrm>
          <a:custGeom>
            <a:avLst/>
            <a:gdLst/>
            <a:ahLst/>
            <a:cxnLst/>
            <a:rect r="r" b="b" t="t" l="l"/>
            <a:pathLst>
              <a:path h="676375" w="676375">
                <a:moveTo>
                  <a:pt x="0" y="0"/>
                </a:moveTo>
                <a:lnTo>
                  <a:pt x="676375" y="0"/>
                </a:lnTo>
                <a:lnTo>
                  <a:pt x="676375" y="676375"/>
                </a:lnTo>
                <a:lnTo>
                  <a:pt x="0" y="67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40324" y="8049773"/>
            <a:ext cx="75674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Classification Model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3227649" y="3567120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1"/>
                </a:lnTo>
                <a:lnTo>
                  <a:pt x="0" y="10270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92644" y="8640118"/>
            <a:ext cx="1999235" cy="837276"/>
            <a:chOff x="0" y="0"/>
            <a:chExt cx="526547" cy="220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547" cy="220517"/>
            </a:xfrm>
            <a:custGeom>
              <a:avLst/>
              <a:gdLst/>
              <a:ahLst/>
              <a:cxnLst/>
              <a:rect r="r" b="b" t="t" l="l"/>
              <a:pathLst>
                <a:path h="220517" w="526547">
                  <a:moveTo>
                    <a:pt x="110259" y="0"/>
                  </a:moveTo>
                  <a:lnTo>
                    <a:pt x="416289" y="0"/>
                  </a:lnTo>
                  <a:cubicBezTo>
                    <a:pt x="445531" y="0"/>
                    <a:pt x="473576" y="11616"/>
                    <a:pt x="494253" y="32294"/>
                  </a:cubicBezTo>
                  <a:cubicBezTo>
                    <a:pt x="514931" y="52971"/>
                    <a:pt x="526547" y="81016"/>
                    <a:pt x="526547" y="110259"/>
                  </a:cubicBezTo>
                  <a:lnTo>
                    <a:pt x="526547" y="110259"/>
                  </a:lnTo>
                  <a:cubicBezTo>
                    <a:pt x="526547" y="139501"/>
                    <a:pt x="514931" y="167546"/>
                    <a:pt x="494253" y="188223"/>
                  </a:cubicBezTo>
                  <a:cubicBezTo>
                    <a:pt x="473576" y="208901"/>
                    <a:pt x="445531" y="220517"/>
                    <a:pt x="416289" y="220517"/>
                  </a:cubicBezTo>
                  <a:lnTo>
                    <a:pt x="110259" y="220517"/>
                  </a:lnTo>
                  <a:cubicBezTo>
                    <a:pt x="81016" y="220517"/>
                    <a:pt x="52971" y="208901"/>
                    <a:pt x="32294" y="188223"/>
                  </a:cubicBezTo>
                  <a:cubicBezTo>
                    <a:pt x="11616" y="167546"/>
                    <a:pt x="0" y="139501"/>
                    <a:pt x="0" y="110259"/>
                  </a:cubicBezTo>
                  <a:lnTo>
                    <a:pt x="0" y="110259"/>
                  </a:lnTo>
                  <a:cubicBezTo>
                    <a:pt x="0" y="81016"/>
                    <a:pt x="11616" y="52971"/>
                    <a:pt x="32294" y="32294"/>
                  </a:cubicBezTo>
                  <a:cubicBezTo>
                    <a:pt x="52971" y="11616"/>
                    <a:pt x="81016" y="0"/>
                    <a:pt x="110259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26547" cy="28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65524" y="8857026"/>
            <a:ext cx="853474" cy="403460"/>
          </a:xfrm>
          <a:custGeom>
            <a:avLst/>
            <a:gdLst/>
            <a:ahLst/>
            <a:cxnLst/>
            <a:rect r="r" b="b" t="t" l="l"/>
            <a:pathLst>
              <a:path h="403460" w="853474">
                <a:moveTo>
                  <a:pt x="0" y="0"/>
                </a:moveTo>
                <a:lnTo>
                  <a:pt x="853474" y="0"/>
                </a:lnTo>
                <a:lnTo>
                  <a:pt x="853474" y="403460"/>
                </a:lnTo>
                <a:lnTo>
                  <a:pt x="0" y="40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109047"/>
            <a:ext cx="5783112" cy="5783112"/>
          </a:xfrm>
          <a:custGeom>
            <a:avLst/>
            <a:gdLst/>
            <a:ahLst/>
            <a:cxnLst/>
            <a:rect r="r" b="b" t="t" l="l"/>
            <a:pathLst>
              <a:path h="5783112" w="5783112">
                <a:moveTo>
                  <a:pt x="0" y="0"/>
                </a:moveTo>
                <a:lnTo>
                  <a:pt x="5783112" y="0"/>
                </a:lnTo>
                <a:lnTo>
                  <a:pt x="5783112" y="5783112"/>
                </a:lnTo>
                <a:lnTo>
                  <a:pt x="0" y="578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768949" y="4498358"/>
            <a:ext cx="0" cy="273027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71562" y="4498358"/>
            <a:ext cx="0" cy="273027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847227" y="8859212"/>
            <a:ext cx="2412073" cy="399088"/>
          </a:xfrm>
          <a:custGeom>
            <a:avLst/>
            <a:gdLst/>
            <a:ahLst/>
            <a:cxnLst/>
            <a:rect r="r" b="b" t="t" l="l"/>
            <a:pathLst>
              <a:path h="399088" w="2412073">
                <a:moveTo>
                  <a:pt x="0" y="0"/>
                </a:moveTo>
                <a:lnTo>
                  <a:pt x="2412073" y="0"/>
                </a:lnTo>
                <a:lnTo>
                  <a:pt x="2412073" y="399088"/>
                </a:lnTo>
                <a:lnTo>
                  <a:pt x="0" y="399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90292" y="1020257"/>
            <a:ext cx="8869008" cy="140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3"/>
              </a:lnSpc>
            </a:pPr>
            <a:r>
              <a:rPr lang="en-US" b="true" sz="98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0292" y="2544642"/>
            <a:ext cx="8485127" cy="57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Earthquake patterns clearly follow global tectonic plate boundaries, especially around the Pacific Ring of Fire.</a:t>
            </a:r>
          </a:p>
          <a:p>
            <a:pPr algn="just" marL="388620" indent="-194310" lvl="1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Visualizations and heatmaps effectively highlight major seismic hotspots and reveal strong regional clustering.</a:t>
            </a:r>
          </a:p>
          <a:p>
            <a:pPr algn="just" marL="388620" indent="-194310" lvl="1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K-Means successfully identified four distinct seismic zones that match known geological structures.</a:t>
            </a:r>
          </a:p>
          <a:p>
            <a:pPr algn="just" marL="388620" indent="-194310" lvl="1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baseline Random Forest model showed high accuracy but completely failed to detect high-magnitude earthquakes due to severe class imbalance.</a:t>
            </a:r>
          </a:p>
          <a:p>
            <a:pPr algn="just" marL="388620" indent="-194310" lvl="1">
              <a:lnSpc>
                <a:spcPts val="3869"/>
              </a:lnSpc>
              <a:buFont typeface="Arial"/>
              <a:buChar char="•"/>
            </a:pPr>
            <a:r>
              <a:rPr lang="en-US" sz="1800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Applying SMOTE and hyperparameter tuning significantly improved the model’s ability to identify rare high-magnitude events, offering a more balanced and risk-focused prediction approach.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F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65079" y="2731225"/>
            <a:ext cx="7995303" cy="6527075"/>
          </a:xfrm>
          <a:custGeom>
            <a:avLst/>
            <a:gdLst/>
            <a:ahLst/>
            <a:cxnLst/>
            <a:rect r="r" b="b" t="t" l="l"/>
            <a:pathLst>
              <a:path h="6527075" w="7995303">
                <a:moveTo>
                  <a:pt x="0" y="0"/>
                </a:moveTo>
                <a:lnTo>
                  <a:pt x="7995303" y="0"/>
                </a:lnTo>
                <a:lnTo>
                  <a:pt x="7995303" y="6527075"/>
                </a:lnTo>
                <a:lnTo>
                  <a:pt x="0" y="6527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9730" y="3185106"/>
            <a:ext cx="8230784" cy="424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4"/>
              </a:lnSpc>
            </a:pPr>
            <a:r>
              <a:rPr lang="en-US" b="true" sz="15754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1085850" y="3032706"/>
            <a:ext cx="0" cy="4400659"/>
          </a:xfrm>
          <a:prstGeom prst="line">
            <a:avLst/>
          </a:prstGeom>
          <a:ln cap="flat" w="85725">
            <a:solidFill>
              <a:srgbClr val="FFBF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7553472" y="5719763"/>
            <a:ext cx="1001736" cy="1551735"/>
          </a:xfrm>
          <a:custGeom>
            <a:avLst/>
            <a:gdLst/>
            <a:ahLst/>
            <a:cxnLst/>
            <a:rect r="r" b="b" t="t" l="l"/>
            <a:pathLst>
              <a:path h="1551735" w="1001736">
                <a:moveTo>
                  <a:pt x="0" y="0"/>
                </a:moveTo>
                <a:lnTo>
                  <a:pt x="1001736" y="0"/>
                </a:lnTo>
                <a:lnTo>
                  <a:pt x="1001736" y="1551735"/>
                </a:lnTo>
                <a:lnTo>
                  <a:pt x="0" y="155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304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58981">
            <a:off x="9106168" y="3237614"/>
            <a:ext cx="16306265" cy="14497752"/>
          </a:xfrm>
          <a:custGeom>
            <a:avLst/>
            <a:gdLst/>
            <a:ahLst/>
            <a:cxnLst/>
            <a:rect r="r" b="b" t="t" l="l"/>
            <a:pathLst>
              <a:path h="14497752" w="16306265">
                <a:moveTo>
                  <a:pt x="0" y="0"/>
                </a:moveTo>
                <a:lnTo>
                  <a:pt x="16306264" y="0"/>
                </a:lnTo>
                <a:lnTo>
                  <a:pt x="16306264" y="14497751"/>
                </a:lnTo>
                <a:lnTo>
                  <a:pt x="0" y="1449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0347" y="2365106"/>
            <a:ext cx="12228407" cy="12124525"/>
          </a:xfrm>
          <a:custGeom>
            <a:avLst/>
            <a:gdLst/>
            <a:ahLst/>
            <a:cxnLst/>
            <a:rect r="r" b="b" t="t" l="l"/>
            <a:pathLst>
              <a:path h="12124525" w="12228407">
                <a:moveTo>
                  <a:pt x="0" y="0"/>
                </a:moveTo>
                <a:lnTo>
                  <a:pt x="12228407" y="0"/>
                </a:lnTo>
                <a:lnTo>
                  <a:pt x="12228407" y="12124525"/>
                </a:lnTo>
                <a:lnTo>
                  <a:pt x="0" y="12124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426" y="409057"/>
            <a:ext cx="1102670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PROJECT 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9175" y="2800839"/>
            <a:ext cx="2017471" cy="16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4"/>
              </a:lnSpc>
            </a:pPr>
            <a:r>
              <a:rPr lang="en-US" b="true" sz="11744">
                <a:solidFill>
                  <a:srgbClr val="FFBF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9175" y="4585039"/>
            <a:ext cx="2017471" cy="16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4"/>
              </a:lnSpc>
            </a:pPr>
            <a:r>
              <a:rPr lang="en-US" b="true" sz="11744">
                <a:solidFill>
                  <a:srgbClr val="FFBF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32671"/>
            <a:ext cx="15100251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We aim to use data visualization and ML methods to: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55134" y="304282"/>
            <a:ext cx="520416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341176" y="2837594"/>
            <a:ext cx="1455700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Study magnitude and depth distribut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ions t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 understand how earthquakes vary in size and origin.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1176" y="4905375"/>
            <a:ext cx="14557002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Analyze 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gl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obal epicenter locations to reveal spatial patterns in seismic activity.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1176" y="6733955"/>
            <a:ext cx="14557002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Use clusteri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ng t</a:t>
            </a:r>
            <a:r>
              <a:rPr lang="en-US" b="true" sz="2400">
                <a:solidFill>
                  <a:srgbClr val="FFFFFF">
                    <a:alpha val="8392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 uncover natural groupings of earthquakes based on their characteristics.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175" y="6373350"/>
            <a:ext cx="2017471" cy="16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4"/>
              </a:lnSpc>
            </a:pPr>
            <a:r>
              <a:rPr lang="en-US" b="true" sz="11744">
                <a:solidFill>
                  <a:srgbClr val="FFBF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28426" y="1294882"/>
            <a:ext cx="6254160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019175" y="8157550"/>
            <a:ext cx="2017471" cy="16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44"/>
              </a:lnSpc>
            </a:pPr>
            <a:r>
              <a:rPr lang="en-US" b="true" sz="11744">
                <a:solidFill>
                  <a:srgbClr val="FFBF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1176" y="8730395"/>
            <a:ext cx="14676305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Build a model that predicts an earthquake’s magnitude category from its geospatial features.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32249" y="2059781"/>
            <a:ext cx="3336729" cy="4114800"/>
          </a:xfrm>
          <a:custGeom>
            <a:avLst/>
            <a:gdLst/>
            <a:ahLst/>
            <a:cxnLst/>
            <a:rect r="r" b="b" t="t" l="l"/>
            <a:pathLst>
              <a:path h="4114800" w="3336729">
                <a:moveTo>
                  <a:pt x="0" y="0"/>
                </a:moveTo>
                <a:lnTo>
                  <a:pt x="3336729" y="0"/>
                </a:lnTo>
                <a:lnTo>
                  <a:pt x="33367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46" y="1225867"/>
            <a:ext cx="8911898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1028426" y="409057"/>
            <a:ext cx="1102670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55134" y="304282"/>
            <a:ext cx="520416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426" y="1538242"/>
            <a:ext cx="12365871" cy="806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Source:</a:t>
            </a:r>
            <a:r>
              <a:rPr lang="en-US" sz="3500">
                <a:solidFill>
                  <a:srgbClr val="FFBF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Global earthquake data (1965–2016)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Total Entries: 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23,412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Features:</a:t>
            </a: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21 columns including date, time, latitude, longitude, depth, magnitude, and event type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Key Columns Used: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Latitude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Longitude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Magnitude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Depth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Type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5486" y="1504432"/>
            <a:ext cx="6417813" cy="3033249"/>
            <a:chOff x="0" y="0"/>
            <a:chExt cx="2408374" cy="1138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374" cy="1138269"/>
            </a:xfrm>
            <a:custGeom>
              <a:avLst/>
              <a:gdLst/>
              <a:ahLst/>
              <a:cxnLst/>
              <a:rect r="r" b="b" t="t" l="l"/>
              <a:pathLst>
                <a:path h="1138269" w="2408374">
                  <a:moveTo>
                    <a:pt x="47046" y="0"/>
                  </a:moveTo>
                  <a:lnTo>
                    <a:pt x="2361327" y="0"/>
                  </a:lnTo>
                  <a:cubicBezTo>
                    <a:pt x="2373805" y="0"/>
                    <a:pt x="2385771" y="4957"/>
                    <a:pt x="2394594" y="13780"/>
                  </a:cubicBezTo>
                  <a:cubicBezTo>
                    <a:pt x="2403417" y="22602"/>
                    <a:pt x="2408374" y="34569"/>
                    <a:pt x="2408374" y="47046"/>
                  </a:cubicBezTo>
                  <a:lnTo>
                    <a:pt x="2408374" y="1091222"/>
                  </a:lnTo>
                  <a:cubicBezTo>
                    <a:pt x="2408374" y="1117205"/>
                    <a:pt x="2387310" y="1138269"/>
                    <a:pt x="2361327" y="1138269"/>
                  </a:cubicBezTo>
                  <a:lnTo>
                    <a:pt x="47046" y="1138269"/>
                  </a:lnTo>
                  <a:cubicBezTo>
                    <a:pt x="34569" y="1138269"/>
                    <a:pt x="22602" y="1133312"/>
                    <a:pt x="13780" y="1124489"/>
                  </a:cubicBezTo>
                  <a:cubicBezTo>
                    <a:pt x="4957" y="1115666"/>
                    <a:pt x="0" y="1103700"/>
                    <a:pt x="0" y="1091222"/>
                  </a:cubicBezTo>
                  <a:lnTo>
                    <a:pt x="0" y="47046"/>
                  </a:lnTo>
                  <a:cubicBezTo>
                    <a:pt x="0" y="34569"/>
                    <a:pt x="4957" y="22602"/>
                    <a:pt x="13780" y="13780"/>
                  </a:cubicBezTo>
                  <a:cubicBezTo>
                    <a:pt x="22602" y="4957"/>
                    <a:pt x="34569" y="0"/>
                    <a:pt x="470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BF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08374" cy="12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2772" y="1504432"/>
            <a:ext cx="6419742" cy="3033249"/>
            <a:chOff x="0" y="0"/>
            <a:chExt cx="2409098" cy="1138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9098" cy="1138269"/>
            </a:xfrm>
            <a:custGeom>
              <a:avLst/>
              <a:gdLst/>
              <a:ahLst/>
              <a:cxnLst/>
              <a:rect r="r" b="b" t="t" l="l"/>
              <a:pathLst>
                <a:path h="1138269" w="2409098">
                  <a:moveTo>
                    <a:pt x="47032" y="0"/>
                  </a:moveTo>
                  <a:lnTo>
                    <a:pt x="2362065" y="0"/>
                  </a:lnTo>
                  <a:cubicBezTo>
                    <a:pt x="2374539" y="0"/>
                    <a:pt x="2386502" y="4955"/>
                    <a:pt x="2395322" y="13775"/>
                  </a:cubicBezTo>
                  <a:cubicBezTo>
                    <a:pt x="2404142" y="22596"/>
                    <a:pt x="2409098" y="34559"/>
                    <a:pt x="2409098" y="47032"/>
                  </a:cubicBezTo>
                  <a:lnTo>
                    <a:pt x="2409098" y="1091237"/>
                  </a:lnTo>
                  <a:cubicBezTo>
                    <a:pt x="2409098" y="1103710"/>
                    <a:pt x="2404142" y="1115673"/>
                    <a:pt x="2395322" y="1124493"/>
                  </a:cubicBezTo>
                  <a:cubicBezTo>
                    <a:pt x="2386502" y="1133314"/>
                    <a:pt x="2374539" y="1138269"/>
                    <a:pt x="2362065" y="1138269"/>
                  </a:cubicBezTo>
                  <a:lnTo>
                    <a:pt x="47032" y="1138269"/>
                  </a:lnTo>
                  <a:cubicBezTo>
                    <a:pt x="34559" y="1138269"/>
                    <a:pt x="22596" y="1133314"/>
                    <a:pt x="13775" y="1124493"/>
                  </a:cubicBezTo>
                  <a:cubicBezTo>
                    <a:pt x="4955" y="1115673"/>
                    <a:pt x="0" y="1103710"/>
                    <a:pt x="0" y="1091237"/>
                  </a:cubicBezTo>
                  <a:lnTo>
                    <a:pt x="0" y="47032"/>
                  </a:lnTo>
                  <a:cubicBezTo>
                    <a:pt x="0" y="34559"/>
                    <a:pt x="4955" y="22596"/>
                    <a:pt x="13775" y="13775"/>
                  </a:cubicBezTo>
                  <a:cubicBezTo>
                    <a:pt x="22596" y="4955"/>
                    <a:pt x="34559" y="0"/>
                    <a:pt x="47032" y="0"/>
                  </a:cubicBezTo>
                  <a:close/>
                </a:path>
              </a:pathLst>
            </a:custGeom>
            <a:solidFill>
              <a:srgbClr val="FFBF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09098" cy="1204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094805" y="8316011"/>
            <a:ext cx="4995862" cy="4995863"/>
          </a:xfrm>
          <a:custGeom>
            <a:avLst/>
            <a:gdLst/>
            <a:ahLst/>
            <a:cxnLst/>
            <a:rect r="r" b="b" t="t" l="l"/>
            <a:pathLst>
              <a:path h="4995863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6942" y="2039749"/>
            <a:ext cx="4995862" cy="4995862"/>
          </a:xfrm>
          <a:custGeom>
            <a:avLst/>
            <a:gdLst/>
            <a:ahLst/>
            <a:cxnLst/>
            <a:rect r="r" b="b" t="t" l="l"/>
            <a:pathLst>
              <a:path h="4995862" w="4995862">
                <a:moveTo>
                  <a:pt x="0" y="0"/>
                </a:moveTo>
                <a:lnTo>
                  <a:pt x="4995863" y="0"/>
                </a:lnTo>
                <a:lnTo>
                  <a:pt x="4995863" y="4995862"/>
                </a:lnTo>
                <a:lnTo>
                  <a:pt x="0" y="4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426" y="1294882"/>
            <a:ext cx="11123184" cy="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564148"/>
            <a:ext cx="152019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49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CLEANING &amp;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9171" y="1713754"/>
            <a:ext cx="3454271" cy="55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  <a:spcBef>
                <a:spcPct val="0"/>
              </a:spcBef>
            </a:pPr>
            <a:r>
              <a:rPr lang="en-US" b="true" sz="304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Steps performed: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5812" y="1564722"/>
            <a:ext cx="3620074" cy="53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b="true" sz="2947">
                <a:solidFill>
                  <a:srgbClr val="000A2E"/>
                </a:solidFill>
                <a:latin typeface="Poppins Bold"/>
                <a:ea typeface="Poppins Bold"/>
                <a:cs typeface="Poppins Bold"/>
                <a:sym typeface="Poppins Bold"/>
              </a:rPr>
              <a:t>Data Description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6652" y="2440673"/>
            <a:ext cx="6121517" cy="1587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4299"/>
              </a:lnSpc>
              <a:buFont typeface="Arial"/>
              <a:buChar char="•"/>
            </a:pPr>
            <a:r>
              <a:rPr lang="en-US" sz="19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Removed rows with missing latitude, longitude, magnitude, or depth</a:t>
            </a:r>
          </a:p>
          <a:p>
            <a:pPr algn="l" marL="431799" indent="-215899" lvl="1">
              <a:lnSpc>
                <a:spcPts val="4299"/>
              </a:lnSpc>
              <a:buFont typeface="Arial"/>
              <a:buChar char="•"/>
            </a:pPr>
            <a:r>
              <a:rPr lang="en-US" sz="1999">
                <a:solidFill>
                  <a:srgbClr val="FFFFFF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Filtered only natural earthquakes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7183" y="2097007"/>
            <a:ext cx="6130921" cy="253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4085"/>
              </a:lnSpc>
              <a:buFont typeface="Arial"/>
              <a:buChar char="•"/>
            </a:pPr>
            <a:r>
              <a:rPr lang="en-US" sz="19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Reduced entries: 23,412 → 23,232</a:t>
            </a:r>
          </a:p>
          <a:p>
            <a:pPr algn="just" marL="410211" indent="-205106" lvl="1">
              <a:lnSpc>
                <a:spcPts val="4085"/>
              </a:lnSpc>
              <a:buFont typeface="Arial"/>
              <a:buChar char="•"/>
            </a:pPr>
            <a:r>
              <a:rPr lang="en-US" sz="19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Combined Date + Time into a DateTime feature</a:t>
            </a:r>
          </a:p>
          <a:p>
            <a:pPr algn="just" marL="410211" indent="-205106" lvl="1">
              <a:lnSpc>
                <a:spcPts val="4085"/>
              </a:lnSpc>
              <a:buFont typeface="Arial"/>
              <a:buChar char="•"/>
            </a:pPr>
            <a:r>
              <a:rPr lang="en-US" sz="1900">
                <a:solidFill>
                  <a:srgbClr val="000A2E">
                    <a:alpha val="8392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Prepared data for EDA, clustering, and modeling</a:t>
            </a:r>
          </a:p>
          <a:p>
            <a:pPr algn="just">
              <a:lnSpc>
                <a:spcPts val="408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55134" y="304282"/>
            <a:ext cx="520416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AutoShape 17" id="17"/>
          <p:cNvSpPr/>
          <p:nvPr/>
        </p:nvSpPr>
        <p:spPr>
          <a:xfrm flipV="true">
            <a:off x="1028760" y="5630264"/>
            <a:ext cx="11123184" cy="34773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029034" y="4934303"/>
            <a:ext cx="1520190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49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EXPLORATORY DATA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9034" y="5950787"/>
            <a:ext cx="8114966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 focused on: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Magnitude distribution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Depth–Magnitude Relationship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• Global Epicenter Distribution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24177" y="8430462"/>
            <a:ext cx="14657217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helped understand seismic patterns and identify hotspots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426" y="1275832"/>
            <a:ext cx="8395051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73354" y="1364405"/>
            <a:ext cx="12541291" cy="6772297"/>
          </a:xfrm>
          <a:custGeom>
            <a:avLst/>
            <a:gdLst/>
            <a:ahLst/>
            <a:cxnLst/>
            <a:rect r="r" b="b" t="t" l="l"/>
            <a:pathLst>
              <a:path h="6772297" w="12541291">
                <a:moveTo>
                  <a:pt x="0" y="0"/>
                </a:moveTo>
                <a:lnTo>
                  <a:pt x="12541292" y="0"/>
                </a:lnTo>
                <a:lnTo>
                  <a:pt x="12541292" y="6772297"/>
                </a:lnTo>
                <a:lnTo>
                  <a:pt x="0" y="6772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439" y="8788213"/>
            <a:ext cx="9092129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494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 earthquakes hav</a:t>
            </a:r>
            <a:r>
              <a:rPr lang="en-US" sz="23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low magnitudes</a:t>
            </a:r>
          </a:p>
          <a:p>
            <a:pPr algn="just" marL="496571" indent="-248285" lvl="1">
              <a:lnSpc>
                <a:spcPts val="4945"/>
              </a:lnSpc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Frequency drops exponentially as magnitude increases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3789" y="8193852"/>
            <a:ext cx="3420422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6332" y="596382"/>
            <a:ext cx="6032398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MAGNITUDE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9057"/>
            <a:ext cx="573628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EDA: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1567" y="8788213"/>
            <a:ext cx="8492847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494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Matches th</a:t>
            </a:r>
            <a:r>
              <a:rPr lang="en-US" sz="23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Gutenberg–Richter law</a:t>
            </a:r>
          </a:p>
          <a:p>
            <a:pPr algn="just" marL="496571" indent="-248285" lvl="1">
              <a:lnSpc>
                <a:spcPts val="4945"/>
              </a:lnSpc>
              <a:buFont typeface="Arial"/>
              <a:buChar char="•"/>
            </a:pPr>
            <a:r>
              <a:rPr lang="en-US" sz="23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indicator of class imbalance for modeling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32548" y="1165918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2" y="0"/>
                </a:lnTo>
                <a:lnTo>
                  <a:pt x="9155452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426" y="1275832"/>
            <a:ext cx="7663921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547323" y="1433190"/>
            <a:ext cx="9193355" cy="6412365"/>
          </a:xfrm>
          <a:custGeom>
            <a:avLst/>
            <a:gdLst/>
            <a:ahLst/>
            <a:cxnLst/>
            <a:rect r="r" b="b" t="t" l="l"/>
            <a:pathLst>
              <a:path h="6412365" w="9193355">
                <a:moveTo>
                  <a:pt x="0" y="0"/>
                </a:moveTo>
                <a:lnTo>
                  <a:pt x="9193354" y="0"/>
                </a:lnTo>
                <a:lnTo>
                  <a:pt x="9193354" y="6412365"/>
                </a:lnTo>
                <a:lnTo>
                  <a:pt x="0" y="6412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3423" y="7769355"/>
            <a:ext cx="27765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3423" y="8312153"/>
            <a:ext cx="14628233" cy="19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6" indent="-269878" lvl="1">
              <a:lnSpc>
                <a:spcPts val="53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Majority of</a:t>
            </a:r>
            <a:r>
              <a:rPr lang="en-US" sz="25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earthquakes are shallow (&lt;100 km)</a:t>
            </a:r>
          </a:p>
          <a:p>
            <a:pPr algn="just" marL="539756" indent="-269878" lvl="1">
              <a:lnSpc>
                <a:spcPts val="5375"/>
              </a:lnSpc>
              <a:buFont typeface="Arial"/>
              <a:buChar char="•"/>
            </a:pPr>
            <a:r>
              <a:rPr lang="en-US" sz="25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High-magnitude events occur across depths</a:t>
            </a:r>
          </a:p>
          <a:p>
            <a:pPr algn="just" marL="539756" indent="-269878" lvl="1">
              <a:lnSpc>
                <a:spcPts val="5375"/>
              </a:lnSpc>
              <a:buFont typeface="Arial"/>
              <a:buChar char="•"/>
            </a:pPr>
            <a:r>
              <a:rPr lang="en-US" sz="25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clear linear correlation between magnitude and depth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9057"/>
            <a:ext cx="20535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EDA: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6332" y="596382"/>
            <a:ext cx="15784474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DEPTH VS. MAGNITUDE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3356" y="1166866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3" y="0"/>
                </a:lnTo>
                <a:lnTo>
                  <a:pt x="9155453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465" y="1400439"/>
            <a:ext cx="12501158" cy="8688305"/>
          </a:xfrm>
          <a:custGeom>
            <a:avLst/>
            <a:gdLst/>
            <a:ahLst/>
            <a:cxnLst/>
            <a:rect r="r" b="b" t="t" l="l"/>
            <a:pathLst>
              <a:path h="8688305" w="12501158">
                <a:moveTo>
                  <a:pt x="0" y="0"/>
                </a:moveTo>
                <a:lnTo>
                  <a:pt x="12501159" y="0"/>
                </a:lnTo>
                <a:lnTo>
                  <a:pt x="12501159" y="8688305"/>
                </a:lnTo>
                <a:lnTo>
                  <a:pt x="0" y="8688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59037" y="2328090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2511" y="3291576"/>
            <a:ext cx="5005044" cy="535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Earthquake epic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enters outline tectonic plate boundaries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Highest activity around the Pacific Ring of Fire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clustering in Japan, Southeast Asia, Western Americas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9057"/>
            <a:ext cx="20535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EDA: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6332" y="596382"/>
            <a:ext cx="15784474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GLOBAL EPICENTER DISTRIBUTION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1028426" y="1275832"/>
            <a:ext cx="9861135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43356" y="1166866"/>
            <a:ext cx="9155452" cy="9155452"/>
          </a:xfrm>
          <a:custGeom>
            <a:avLst/>
            <a:gdLst/>
            <a:ahLst/>
            <a:cxnLst/>
            <a:rect r="r" b="b" t="t" l="l"/>
            <a:pathLst>
              <a:path h="9155452" w="9155452">
                <a:moveTo>
                  <a:pt x="0" y="0"/>
                </a:moveTo>
                <a:lnTo>
                  <a:pt x="9155453" y="0"/>
                </a:lnTo>
                <a:lnTo>
                  <a:pt x="9155453" y="9155452"/>
                </a:lnTo>
                <a:lnTo>
                  <a:pt x="0" y="91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6522" y="1028700"/>
            <a:ext cx="2297892" cy="808980"/>
          </a:xfrm>
          <a:custGeom>
            <a:avLst/>
            <a:gdLst/>
            <a:ahLst/>
            <a:cxnLst/>
            <a:rect r="r" b="b" t="t" l="l"/>
            <a:pathLst>
              <a:path h="808980" w="2297892">
                <a:moveTo>
                  <a:pt x="0" y="0"/>
                </a:moveTo>
                <a:lnTo>
                  <a:pt x="2297893" y="0"/>
                </a:lnTo>
                <a:lnTo>
                  <a:pt x="2297893" y="808980"/>
                </a:lnTo>
                <a:lnTo>
                  <a:pt x="0" y="80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2766" t="-12193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60304" y="2922479"/>
            <a:ext cx="10270331" cy="10270331"/>
          </a:xfrm>
          <a:custGeom>
            <a:avLst/>
            <a:gdLst/>
            <a:ahLst/>
            <a:cxnLst/>
            <a:rect r="r" b="b" t="t" l="l"/>
            <a:pathLst>
              <a:path h="10270331" w="10270331">
                <a:moveTo>
                  <a:pt x="0" y="0"/>
                </a:moveTo>
                <a:lnTo>
                  <a:pt x="10270331" y="0"/>
                </a:lnTo>
                <a:lnTo>
                  <a:pt x="10270331" y="10270332"/>
                </a:lnTo>
                <a:lnTo>
                  <a:pt x="0" y="1027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401" y="2363299"/>
            <a:ext cx="12257779" cy="6895001"/>
          </a:xfrm>
          <a:custGeom>
            <a:avLst/>
            <a:gdLst/>
            <a:ahLst/>
            <a:cxnLst/>
            <a:rect r="r" b="b" t="t" l="l"/>
            <a:pathLst>
              <a:path h="6895001" w="12257779">
                <a:moveTo>
                  <a:pt x="0" y="0"/>
                </a:moveTo>
                <a:lnTo>
                  <a:pt x="12257779" y="0"/>
                </a:lnTo>
                <a:lnTo>
                  <a:pt x="12257779" y="6895001"/>
                </a:lnTo>
                <a:lnTo>
                  <a:pt x="0" y="6895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67920" y="2827229"/>
            <a:ext cx="4551992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BF00"/>
                </a:solidFill>
                <a:latin typeface="Poppins Bold"/>
                <a:ea typeface="Poppins Bold"/>
                <a:cs typeface="Poppins Bold"/>
                <a:sym typeface="Poppins Bold"/>
              </a:rPr>
              <a:t>Explanation: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67920" y="3449776"/>
            <a:ext cx="5005044" cy="535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usi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 Folium: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scatter maps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ircle radius proportional to magnitude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Depth and magnitude shown on hover</a:t>
            </a:r>
          </a:p>
          <a:p>
            <a:pPr algn="just" marL="539749" indent="-269875" lvl="1">
              <a:lnSpc>
                <a:spcPts val="5374"/>
              </a:lnSpc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explore exact locations of major events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9057"/>
            <a:ext cx="20535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EDA: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6332" y="596382"/>
            <a:ext cx="15784474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INTERACTIVE VISUALIZATION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2644" y="294757"/>
            <a:ext cx="5166656" cy="75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Science in Practice Project</a:t>
            </a:r>
          </a:p>
          <a:p>
            <a:pPr algn="r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1028426" y="1275832"/>
            <a:ext cx="9030716" cy="19050"/>
          </a:xfrm>
          <a:prstGeom prst="line">
            <a:avLst/>
          </a:prstGeom>
          <a:ln cap="flat" w="38100">
            <a:solidFill>
              <a:srgbClr val="FFBF00"/>
            </a:solidFill>
            <a:prstDash val="solid"/>
            <a:headEnd type="none" len="sm" w="sm"/>
            <a:tailEnd type="oval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DAG4tzJ9PnM</dc:identifier>
  <dcterms:modified xsi:type="dcterms:W3CDTF">2011-08-01T06:04:30Z</dcterms:modified>
  <cp:revision>1</cp:revision>
  <dc:title>Data Science in Practice Project pResentation</dc:title>
</cp:coreProperties>
</file>